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F9B569-E1D4-46A6-8A2E-8982257C14BC}" v="1" dt="2021-09-22T13:55:43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7CC3FE-0F19-4522-A30F-84FA9CA9273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5AC70EB-4A61-47D1-9945-D81C6A07FC46}">
      <dgm:prSet/>
      <dgm:spPr/>
      <dgm:t>
        <a:bodyPr/>
        <a:lstStyle/>
        <a:p>
          <a:r>
            <a:rPr lang="fr-FR"/>
            <a:t>Le projet associatif est le tableau de bord de votre association</a:t>
          </a:r>
          <a:endParaRPr lang="en-US"/>
        </a:p>
      </dgm:t>
    </dgm:pt>
    <dgm:pt modelId="{C4B68BAC-90FD-4458-A3F7-075945701383}" type="parTrans" cxnId="{3C1737F4-E06E-4AA5-9729-0146D6D6279C}">
      <dgm:prSet/>
      <dgm:spPr/>
      <dgm:t>
        <a:bodyPr/>
        <a:lstStyle/>
        <a:p>
          <a:endParaRPr lang="en-US"/>
        </a:p>
      </dgm:t>
    </dgm:pt>
    <dgm:pt modelId="{D207C81A-4670-4B1B-A042-1F2E4150C979}" type="sibTrans" cxnId="{3C1737F4-E06E-4AA5-9729-0146D6D6279C}">
      <dgm:prSet/>
      <dgm:spPr/>
      <dgm:t>
        <a:bodyPr/>
        <a:lstStyle/>
        <a:p>
          <a:endParaRPr lang="en-US"/>
        </a:p>
      </dgm:t>
    </dgm:pt>
    <dgm:pt modelId="{2B8DE3AB-55AB-4B1E-ACCE-F1D7A64A42E4}">
      <dgm:prSet/>
      <dgm:spPr/>
      <dgm:t>
        <a:bodyPr/>
        <a:lstStyle/>
        <a:p>
          <a:r>
            <a:rPr lang="fr-FR"/>
            <a:t>Il doit être participatif et collectif</a:t>
          </a:r>
          <a:endParaRPr lang="en-US"/>
        </a:p>
      </dgm:t>
    </dgm:pt>
    <dgm:pt modelId="{22DEC576-9D9A-480B-8BA3-B5B2B96134A9}" type="parTrans" cxnId="{11C8D07A-2097-44DF-9485-A6FF36E90FA9}">
      <dgm:prSet/>
      <dgm:spPr/>
      <dgm:t>
        <a:bodyPr/>
        <a:lstStyle/>
        <a:p>
          <a:endParaRPr lang="en-US"/>
        </a:p>
      </dgm:t>
    </dgm:pt>
    <dgm:pt modelId="{20305074-76B5-446B-8F06-C10D635CAF63}" type="sibTrans" cxnId="{11C8D07A-2097-44DF-9485-A6FF36E90FA9}">
      <dgm:prSet/>
      <dgm:spPr/>
      <dgm:t>
        <a:bodyPr/>
        <a:lstStyle/>
        <a:p>
          <a:endParaRPr lang="en-US"/>
        </a:p>
      </dgm:t>
    </dgm:pt>
    <dgm:pt modelId="{4497A820-2EF9-4CD5-86FA-CB255A1BA191}">
      <dgm:prSet/>
      <dgm:spPr/>
      <dgm:t>
        <a:bodyPr/>
        <a:lstStyle/>
        <a:p>
          <a:r>
            <a:rPr lang="fr-FR"/>
            <a:t>N’oubliez pas de vous fixer des objectifs atteignables et réalisables</a:t>
          </a:r>
          <a:endParaRPr lang="en-US"/>
        </a:p>
      </dgm:t>
    </dgm:pt>
    <dgm:pt modelId="{8D170638-19E8-472D-9CB4-7D3297132009}" type="parTrans" cxnId="{3B8C6BCB-C2EC-4A1A-B717-08CD275799D6}">
      <dgm:prSet/>
      <dgm:spPr/>
      <dgm:t>
        <a:bodyPr/>
        <a:lstStyle/>
        <a:p>
          <a:endParaRPr lang="en-US"/>
        </a:p>
      </dgm:t>
    </dgm:pt>
    <dgm:pt modelId="{53EC20C9-E690-497C-AF6A-E9748C06ED55}" type="sibTrans" cxnId="{3B8C6BCB-C2EC-4A1A-B717-08CD275799D6}">
      <dgm:prSet/>
      <dgm:spPr/>
      <dgm:t>
        <a:bodyPr/>
        <a:lstStyle/>
        <a:p>
          <a:endParaRPr lang="en-US"/>
        </a:p>
      </dgm:t>
    </dgm:pt>
    <dgm:pt modelId="{33437077-1195-4BAC-9A2B-57D1C11D288F}">
      <dgm:prSet/>
      <dgm:spPr/>
      <dgm:t>
        <a:bodyPr/>
        <a:lstStyle/>
        <a:p>
          <a:r>
            <a:rPr lang="fr-FR"/>
            <a:t>Le projet associatif n’est pas figé, vous le ferez évoluer au fil des années</a:t>
          </a:r>
          <a:endParaRPr lang="en-US"/>
        </a:p>
      </dgm:t>
    </dgm:pt>
    <dgm:pt modelId="{361F852D-565D-4E9C-915D-E64F86D65D0A}" type="parTrans" cxnId="{BA91EE9C-8018-4D0E-951C-5CBA2038EC11}">
      <dgm:prSet/>
      <dgm:spPr/>
      <dgm:t>
        <a:bodyPr/>
        <a:lstStyle/>
        <a:p>
          <a:endParaRPr lang="en-US"/>
        </a:p>
      </dgm:t>
    </dgm:pt>
    <dgm:pt modelId="{5EF5FF1C-7075-4258-9654-10B993394173}" type="sibTrans" cxnId="{BA91EE9C-8018-4D0E-951C-5CBA2038EC11}">
      <dgm:prSet/>
      <dgm:spPr/>
      <dgm:t>
        <a:bodyPr/>
        <a:lstStyle/>
        <a:p>
          <a:endParaRPr lang="en-US"/>
        </a:p>
      </dgm:t>
    </dgm:pt>
    <dgm:pt modelId="{D9F3E1EB-B09F-461B-8EC5-35827DDB0476}" type="pres">
      <dgm:prSet presAssocID="{0A7CC3FE-0F19-4522-A30F-84FA9CA92730}" presName="linear" presStyleCnt="0">
        <dgm:presLayoutVars>
          <dgm:animLvl val="lvl"/>
          <dgm:resizeHandles val="exact"/>
        </dgm:presLayoutVars>
      </dgm:prSet>
      <dgm:spPr/>
    </dgm:pt>
    <dgm:pt modelId="{DD4F093A-1E5B-4C81-BB80-63BFF935F393}" type="pres">
      <dgm:prSet presAssocID="{65AC70EB-4A61-47D1-9945-D81C6A07FC4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389EA99-DBDE-49D4-8329-38A5909E96E1}" type="pres">
      <dgm:prSet presAssocID="{D207C81A-4670-4B1B-A042-1F2E4150C979}" presName="spacer" presStyleCnt="0"/>
      <dgm:spPr/>
    </dgm:pt>
    <dgm:pt modelId="{32CEF804-9A54-49C4-ADC9-D8BD7D57D54D}" type="pres">
      <dgm:prSet presAssocID="{2B8DE3AB-55AB-4B1E-ACCE-F1D7A64A42E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9B09EF1-B4E7-4999-9F7F-954EEA4DD58D}" type="pres">
      <dgm:prSet presAssocID="{20305074-76B5-446B-8F06-C10D635CAF63}" presName="spacer" presStyleCnt="0"/>
      <dgm:spPr/>
    </dgm:pt>
    <dgm:pt modelId="{52146C26-0F29-46E6-AEF8-D96100584022}" type="pres">
      <dgm:prSet presAssocID="{4497A820-2EF9-4CD5-86FA-CB255A1BA19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3301818-CAB9-414F-B037-FF261245D148}" type="pres">
      <dgm:prSet presAssocID="{53EC20C9-E690-497C-AF6A-E9748C06ED55}" presName="spacer" presStyleCnt="0"/>
      <dgm:spPr/>
    </dgm:pt>
    <dgm:pt modelId="{0298B7BF-1EE6-481F-98D4-457EBB2A5704}" type="pres">
      <dgm:prSet presAssocID="{33437077-1195-4BAC-9A2B-57D1C11D288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9920002-8FA8-4BDC-96D3-A01B9A334F86}" type="presOf" srcId="{33437077-1195-4BAC-9A2B-57D1C11D288F}" destId="{0298B7BF-1EE6-481F-98D4-457EBB2A5704}" srcOrd="0" destOrd="0" presId="urn:microsoft.com/office/officeart/2005/8/layout/vList2"/>
    <dgm:cxn modelId="{11C8D07A-2097-44DF-9485-A6FF36E90FA9}" srcId="{0A7CC3FE-0F19-4522-A30F-84FA9CA92730}" destId="{2B8DE3AB-55AB-4B1E-ACCE-F1D7A64A42E4}" srcOrd="1" destOrd="0" parTransId="{22DEC576-9D9A-480B-8BA3-B5B2B96134A9}" sibTransId="{20305074-76B5-446B-8F06-C10D635CAF63}"/>
    <dgm:cxn modelId="{C963AC9C-9362-47D7-8E89-DEFA6589F178}" type="presOf" srcId="{65AC70EB-4A61-47D1-9945-D81C6A07FC46}" destId="{DD4F093A-1E5B-4C81-BB80-63BFF935F393}" srcOrd="0" destOrd="0" presId="urn:microsoft.com/office/officeart/2005/8/layout/vList2"/>
    <dgm:cxn modelId="{BA91EE9C-8018-4D0E-951C-5CBA2038EC11}" srcId="{0A7CC3FE-0F19-4522-A30F-84FA9CA92730}" destId="{33437077-1195-4BAC-9A2B-57D1C11D288F}" srcOrd="3" destOrd="0" parTransId="{361F852D-565D-4E9C-915D-E64F86D65D0A}" sibTransId="{5EF5FF1C-7075-4258-9654-10B993394173}"/>
    <dgm:cxn modelId="{EBB89DC2-5C2B-4BF4-9E60-EF869E93CA19}" type="presOf" srcId="{0A7CC3FE-0F19-4522-A30F-84FA9CA92730}" destId="{D9F3E1EB-B09F-461B-8EC5-35827DDB0476}" srcOrd="0" destOrd="0" presId="urn:microsoft.com/office/officeart/2005/8/layout/vList2"/>
    <dgm:cxn modelId="{3B8C6BCB-C2EC-4A1A-B717-08CD275799D6}" srcId="{0A7CC3FE-0F19-4522-A30F-84FA9CA92730}" destId="{4497A820-2EF9-4CD5-86FA-CB255A1BA191}" srcOrd="2" destOrd="0" parTransId="{8D170638-19E8-472D-9CB4-7D3297132009}" sibTransId="{53EC20C9-E690-497C-AF6A-E9748C06ED55}"/>
    <dgm:cxn modelId="{5F233AE4-2E70-4328-8779-8F21D4AF8DCE}" type="presOf" srcId="{2B8DE3AB-55AB-4B1E-ACCE-F1D7A64A42E4}" destId="{32CEF804-9A54-49C4-ADC9-D8BD7D57D54D}" srcOrd="0" destOrd="0" presId="urn:microsoft.com/office/officeart/2005/8/layout/vList2"/>
    <dgm:cxn modelId="{3C1737F4-E06E-4AA5-9729-0146D6D6279C}" srcId="{0A7CC3FE-0F19-4522-A30F-84FA9CA92730}" destId="{65AC70EB-4A61-47D1-9945-D81C6A07FC46}" srcOrd="0" destOrd="0" parTransId="{C4B68BAC-90FD-4458-A3F7-075945701383}" sibTransId="{D207C81A-4670-4B1B-A042-1F2E4150C979}"/>
    <dgm:cxn modelId="{815EE7FF-514F-4B05-BBCD-AC80D4C18EF5}" type="presOf" srcId="{4497A820-2EF9-4CD5-86FA-CB255A1BA191}" destId="{52146C26-0F29-46E6-AEF8-D96100584022}" srcOrd="0" destOrd="0" presId="urn:microsoft.com/office/officeart/2005/8/layout/vList2"/>
    <dgm:cxn modelId="{EC6302B4-7C2B-448F-AE65-C2301B888496}" type="presParOf" srcId="{D9F3E1EB-B09F-461B-8EC5-35827DDB0476}" destId="{DD4F093A-1E5B-4C81-BB80-63BFF935F393}" srcOrd="0" destOrd="0" presId="urn:microsoft.com/office/officeart/2005/8/layout/vList2"/>
    <dgm:cxn modelId="{DB755B25-76CE-485A-B785-EAE80E33502C}" type="presParOf" srcId="{D9F3E1EB-B09F-461B-8EC5-35827DDB0476}" destId="{A389EA99-DBDE-49D4-8329-38A5909E96E1}" srcOrd="1" destOrd="0" presId="urn:microsoft.com/office/officeart/2005/8/layout/vList2"/>
    <dgm:cxn modelId="{66F18975-0531-4743-9DD6-F11D00CEEA97}" type="presParOf" srcId="{D9F3E1EB-B09F-461B-8EC5-35827DDB0476}" destId="{32CEF804-9A54-49C4-ADC9-D8BD7D57D54D}" srcOrd="2" destOrd="0" presId="urn:microsoft.com/office/officeart/2005/8/layout/vList2"/>
    <dgm:cxn modelId="{06D699D8-AEB0-404F-963D-21BC996BB0B8}" type="presParOf" srcId="{D9F3E1EB-B09F-461B-8EC5-35827DDB0476}" destId="{F9B09EF1-B4E7-4999-9F7F-954EEA4DD58D}" srcOrd="3" destOrd="0" presId="urn:microsoft.com/office/officeart/2005/8/layout/vList2"/>
    <dgm:cxn modelId="{A8276632-5682-4207-BD81-7B239BCC92D8}" type="presParOf" srcId="{D9F3E1EB-B09F-461B-8EC5-35827DDB0476}" destId="{52146C26-0F29-46E6-AEF8-D96100584022}" srcOrd="4" destOrd="0" presId="urn:microsoft.com/office/officeart/2005/8/layout/vList2"/>
    <dgm:cxn modelId="{C48065E9-5181-4E7C-9CB1-E81A5F7A6781}" type="presParOf" srcId="{D9F3E1EB-B09F-461B-8EC5-35827DDB0476}" destId="{E3301818-CAB9-414F-B037-FF261245D148}" srcOrd="5" destOrd="0" presId="urn:microsoft.com/office/officeart/2005/8/layout/vList2"/>
    <dgm:cxn modelId="{7CE7F77B-8092-48A4-B3C6-63AC72EA4253}" type="presParOf" srcId="{D9F3E1EB-B09F-461B-8EC5-35827DDB0476}" destId="{0298B7BF-1EE6-481F-98D4-457EBB2A570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F093A-1E5B-4C81-BB80-63BFF935F393}">
      <dsp:nvSpPr>
        <dsp:cNvPr id="0" name=""/>
        <dsp:cNvSpPr/>
      </dsp:nvSpPr>
      <dsp:spPr>
        <a:xfrm>
          <a:off x="0" y="522254"/>
          <a:ext cx="5728344" cy="91494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Le projet associatif est le tableau de bord de votre association</a:t>
          </a:r>
          <a:endParaRPr lang="en-US" sz="2300" kern="1200"/>
        </a:p>
      </dsp:txBody>
      <dsp:txXfrm>
        <a:off x="44664" y="566918"/>
        <a:ext cx="5639016" cy="825612"/>
      </dsp:txXfrm>
    </dsp:sp>
    <dsp:sp modelId="{32CEF804-9A54-49C4-ADC9-D8BD7D57D54D}">
      <dsp:nvSpPr>
        <dsp:cNvPr id="0" name=""/>
        <dsp:cNvSpPr/>
      </dsp:nvSpPr>
      <dsp:spPr>
        <a:xfrm>
          <a:off x="0" y="1503434"/>
          <a:ext cx="5728344" cy="91494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6932061"/>
                <a:satOff val="-189"/>
                <a:lumOff val="-1046"/>
                <a:alphaOff val="0"/>
                <a:tint val="98000"/>
                <a:lumMod val="102000"/>
              </a:schemeClr>
              <a:schemeClr val="accent5">
                <a:hueOff val="6932061"/>
                <a:satOff val="-189"/>
                <a:lumOff val="-1046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Il doit être participatif et collectif</a:t>
          </a:r>
          <a:endParaRPr lang="en-US" sz="2300" kern="1200"/>
        </a:p>
      </dsp:txBody>
      <dsp:txXfrm>
        <a:off x="44664" y="1548098"/>
        <a:ext cx="5639016" cy="825612"/>
      </dsp:txXfrm>
    </dsp:sp>
    <dsp:sp modelId="{52146C26-0F29-46E6-AEF8-D96100584022}">
      <dsp:nvSpPr>
        <dsp:cNvPr id="0" name=""/>
        <dsp:cNvSpPr/>
      </dsp:nvSpPr>
      <dsp:spPr>
        <a:xfrm>
          <a:off x="0" y="2484614"/>
          <a:ext cx="5728344" cy="91494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13864123"/>
                <a:satOff val="-379"/>
                <a:lumOff val="-2092"/>
                <a:alphaOff val="0"/>
                <a:tint val="98000"/>
                <a:lumMod val="102000"/>
              </a:schemeClr>
              <a:schemeClr val="accent5">
                <a:hueOff val="13864123"/>
                <a:satOff val="-379"/>
                <a:lumOff val="-2092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N’oubliez pas de vous fixer des objectifs atteignables et réalisables</a:t>
          </a:r>
          <a:endParaRPr lang="en-US" sz="2300" kern="1200"/>
        </a:p>
      </dsp:txBody>
      <dsp:txXfrm>
        <a:off x="44664" y="2529278"/>
        <a:ext cx="5639016" cy="825612"/>
      </dsp:txXfrm>
    </dsp:sp>
    <dsp:sp modelId="{0298B7BF-1EE6-481F-98D4-457EBB2A5704}">
      <dsp:nvSpPr>
        <dsp:cNvPr id="0" name=""/>
        <dsp:cNvSpPr/>
      </dsp:nvSpPr>
      <dsp:spPr>
        <a:xfrm>
          <a:off x="0" y="3465795"/>
          <a:ext cx="5728344" cy="91494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20796183"/>
                <a:satOff val="-568"/>
                <a:lumOff val="-3138"/>
                <a:alphaOff val="0"/>
                <a:tint val="98000"/>
                <a:lumMod val="102000"/>
              </a:schemeClr>
              <a:schemeClr val="accent5">
                <a:hueOff val="20796183"/>
                <a:satOff val="-568"/>
                <a:lumOff val="-3138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Le projet associatif n’est pas figé, vous le ferez évoluer au fil des années</a:t>
          </a:r>
          <a:endParaRPr lang="en-US" sz="2300" kern="1200"/>
        </a:p>
      </dsp:txBody>
      <dsp:txXfrm>
        <a:off x="44664" y="3510459"/>
        <a:ext cx="5639016" cy="8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96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5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90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39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94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1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2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3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9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1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5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5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9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9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33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946811-E51A-4CE7-9530-2F1704C48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639097"/>
            <a:ext cx="6446205" cy="3781101"/>
          </a:xfrm>
        </p:spPr>
        <p:txBody>
          <a:bodyPr>
            <a:normAutofit/>
          </a:bodyPr>
          <a:lstStyle/>
          <a:p>
            <a:r>
              <a:rPr lang="fr-FR"/>
              <a:t>Le projet associatif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95EB505-AE12-4878-88D1-3A93384E0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896681"/>
            <a:ext cx="12188952" cy="1961319"/>
          </a:xfrm>
          <a:custGeom>
            <a:avLst/>
            <a:gdLst>
              <a:gd name="connsiteX0" fmla="*/ 0 w 12188952"/>
              <a:gd name="connsiteY0" fmla="*/ 0 h 1961319"/>
              <a:gd name="connsiteX1" fmla="*/ 1996017 w 12188952"/>
              <a:gd name="connsiteY1" fmla="*/ 0 h 1961319"/>
              <a:gd name="connsiteX2" fmla="*/ 2377017 w 12188952"/>
              <a:gd name="connsiteY2" fmla="*/ 263783 h 1961319"/>
              <a:gd name="connsiteX3" fmla="*/ 2385484 w 12188952"/>
              <a:gd name="connsiteY3" fmla="*/ 266713 h 1961319"/>
              <a:gd name="connsiteX4" fmla="*/ 2398184 w 12188952"/>
              <a:gd name="connsiteY4" fmla="*/ 271110 h 1961319"/>
              <a:gd name="connsiteX5" fmla="*/ 2410883 w 12188952"/>
              <a:gd name="connsiteY5" fmla="*/ 275506 h 1961319"/>
              <a:gd name="connsiteX6" fmla="*/ 2421467 w 12188952"/>
              <a:gd name="connsiteY6" fmla="*/ 275506 h 1961319"/>
              <a:gd name="connsiteX7" fmla="*/ 2434167 w 12188952"/>
              <a:gd name="connsiteY7" fmla="*/ 275506 h 1961319"/>
              <a:gd name="connsiteX8" fmla="*/ 2444750 w 12188952"/>
              <a:gd name="connsiteY8" fmla="*/ 271110 h 1961319"/>
              <a:gd name="connsiteX9" fmla="*/ 2457450 w 12188952"/>
              <a:gd name="connsiteY9" fmla="*/ 266713 h 1961319"/>
              <a:gd name="connsiteX10" fmla="*/ 2465917 w 12188952"/>
              <a:gd name="connsiteY10" fmla="*/ 263783 h 1961319"/>
              <a:gd name="connsiteX11" fmla="*/ 2846917 w 12188952"/>
              <a:gd name="connsiteY11" fmla="*/ 0 h 1961319"/>
              <a:gd name="connsiteX12" fmla="*/ 12188952 w 12188952"/>
              <a:gd name="connsiteY12" fmla="*/ 0 h 1961319"/>
              <a:gd name="connsiteX13" fmla="*/ 12188952 w 12188952"/>
              <a:gd name="connsiteY13" fmla="*/ 1264506 h 1961319"/>
              <a:gd name="connsiteX14" fmla="*/ 12188952 w 12188952"/>
              <a:gd name="connsiteY14" fmla="*/ 1917775 h 1961319"/>
              <a:gd name="connsiteX15" fmla="*/ 12188952 w 12188952"/>
              <a:gd name="connsiteY15" fmla="*/ 1961319 h 1961319"/>
              <a:gd name="connsiteX16" fmla="*/ 0 w 12188952"/>
              <a:gd name="connsiteY16" fmla="*/ 1961319 h 1961319"/>
              <a:gd name="connsiteX17" fmla="*/ 0 w 12188952"/>
              <a:gd name="connsiteY17" fmla="*/ 1917775 h 1961319"/>
              <a:gd name="connsiteX18" fmla="*/ 0 w 12188952"/>
              <a:gd name="connsiteY18" fmla="*/ 1264506 h 196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88952" h="1961319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88952" y="0"/>
                </a:lnTo>
                <a:lnTo>
                  <a:pt x="12188952" y="1264506"/>
                </a:lnTo>
                <a:lnTo>
                  <a:pt x="12188952" y="1917775"/>
                </a:lnTo>
                <a:lnTo>
                  <a:pt x="12188952" y="1961319"/>
                </a:lnTo>
                <a:lnTo>
                  <a:pt x="0" y="1961319"/>
                </a:lnTo>
                <a:lnTo>
                  <a:pt x="0" y="1917775"/>
                </a:lnTo>
                <a:lnTo>
                  <a:pt x="0" y="1264506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03F010-DEA0-45AC-B297-1079704E2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6446205" cy="785656"/>
          </a:xfrm>
        </p:spPr>
        <p:txBody>
          <a:bodyPr>
            <a:normAutofit/>
          </a:bodyPr>
          <a:lstStyle/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2BC7B8-5515-40FA-A38E-1054E2061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1342" y="0"/>
            <a:ext cx="46506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4">
            <a:extLst>
              <a:ext uri="{FF2B5EF4-FFF2-40B4-BE49-F238E27FC236}">
                <a16:creationId xmlns:a16="http://schemas.microsoft.com/office/drawing/2014/main" id="{DD55F7DD-ACF1-44A0-B9B5-FC5A87544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4806" y="958640"/>
            <a:ext cx="3363730" cy="4945244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0E47428-F632-416C-BC19-3B46B12664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475406" y="2030568"/>
            <a:ext cx="2767153" cy="276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34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AA8439-4F0F-4B66-A2B4-DBC60546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Qu’est ce que le projet associatif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714417-66EC-4CB0-AB7C-10D10A0E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000"/>
              <a:t>C’est non seulement la carte d’identité de votre club, mais également un outil pour structurer votre association et la développer à partir de sa situation actuelle.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/>
          </a:p>
          <a:p>
            <a:pPr>
              <a:lnSpc>
                <a:spcPct val="90000"/>
              </a:lnSpc>
            </a:pPr>
            <a:r>
              <a:rPr lang="fr-FR" sz="2000"/>
              <a:t>Son point de départ est donc votre situation actuelle puis se dirige vers des objectifs à atteindre et des moyens d’action pour y arriver.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/>
          </a:p>
          <a:p>
            <a:pPr>
              <a:lnSpc>
                <a:spcPct val="90000"/>
              </a:lnSpc>
            </a:pPr>
            <a:r>
              <a:rPr lang="fr-FR" sz="2000"/>
              <a:t>Il définit donc les futures orientations de votre structure. A ce titre, il est indispensable !</a:t>
            </a:r>
          </a:p>
        </p:txBody>
      </p:sp>
    </p:spTree>
    <p:extLst>
      <p:ext uri="{BB962C8B-B14F-4D97-AF65-F5344CB8AC3E}">
        <p14:creationId xmlns:p14="http://schemas.microsoft.com/office/powerpoint/2010/main" val="2993565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BEB111-39E7-46FB-9919-57E765DB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A quoi </a:t>
            </a:r>
            <a:r>
              <a:rPr lang="fr-FR" dirty="0" err="1"/>
              <a:t>sert-il</a:t>
            </a:r>
            <a:r>
              <a:rPr lang="fr-FR" dirty="0"/>
              <a:t>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5E9953-6E47-400E-96AC-34BAE6D8B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300"/>
              <a:t>A faire un état des lieux pour pouvoir mieux connaitre et communiquer autour de l’association</a:t>
            </a:r>
          </a:p>
          <a:p>
            <a:pPr marL="0" indent="0">
              <a:lnSpc>
                <a:spcPct val="90000"/>
              </a:lnSpc>
              <a:buNone/>
            </a:pPr>
            <a:endParaRPr lang="fr-FR" sz="13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300"/>
              <a:t>Avoir une ligne directrice à laquelle se référer au fil des années. Cette ligne directrice concerne tous les membres de l’association (Dirigeants, salariés, bénévoles…)</a:t>
            </a:r>
          </a:p>
          <a:p>
            <a:pPr marL="0" indent="0">
              <a:lnSpc>
                <a:spcPct val="90000"/>
              </a:lnSpc>
              <a:buNone/>
            </a:pPr>
            <a:endParaRPr lang="fr-FR" sz="13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300"/>
              <a:t>Etablir des actions qui font sens pour tous</a:t>
            </a:r>
          </a:p>
          <a:p>
            <a:pPr marL="0" indent="0">
              <a:lnSpc>
                <a:spcPct val="90000"/>
              </a:lnSpc>
              <a:buNone/>
            </a:pPr>
            <a:endParaRPr lang="fr-FR" sz="13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300"/>
              <a:t>Permettre de motiver les acteurs de l’asso et permettre à d’autres personnes de s’identifier au projet et de s’y investir</a:t>
            </a:r>
          </a:p>
          <a:p>
            <a:pPr marL="0" indent="0">
              <a:lnSpc>
                <a:spcPct val="90000"/>
              </a:lnSpc>
              <a:buNone/>
            </a:pPr>
            <a:endParaRPr lang="fr-FR" sz="13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300"/>
              <a:t>Définir des objectifs à court, moyen et long terme (cycle olympique)</a:t>
            </a:r>
          </a:p>
          <a:p>
            <a:pPr marL="0" indent="0">
              <a:lnSpc>
                <a:spcPct val="90000"/>
              </a:lnSpc>
              <a:buNone/>
            </a:pPr>
            <a:endParaRPr lang="fr-FR" sz="13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sz="1300"/>
              <a:t>Obtenir des subventions diverses (PSF, subventions locales, départementales, régionales…)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fr-FR" sz="1300"/>
          </a:p>
        </p:txBody>
      </p:sp>
    </p:spTree>
    <p:extLst>
      <p:ext uri="{BB962C8B-B14F-4D97-AF65-F5344CB8AC3E}">
        <p14:creationId xmlns:p14="http://schemas.microsoft.com/office/powerpoint/2010/main" val="1753763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0685A29-9A02-4A47-9AC7-78409FD37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Etapes de construction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9F7752-59F4-4A3E-A967-E3F8FE4B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fr-FR" sz="2000"/>
              <a:t>1- Etat des lieux</a:t>
            </a:r>
          </a:p>
          <a:p>
            <a:pPr marL="0" indent="0">
              <a:buNone/>
            </a:pPr>
            <a:endParaRPr lang="fr-FR" sz="2000"/>
          </a:p>
          <a:p>
            <a:r>
              <a:rPr lang="fr-FR" sz="2000"/>
              <a:t>2- Définition des objectifs et moyens</a:t>
            </a:r>
          </a:p>
          <a:p>
            <a:pPr marL="0" indent="0">
              <a:buNone/>
            </a:pPr>
            <a:endParaRPr lang="fr-FR" sz="2000"/>
          </a:p>
          <a:p>
            <a:r>
              <a:rPr lang="fr-FR" sz="2000"/>
              <a:t>3- Construction du plan d’action</a:t>
            </a:r>
          </a:p>
          <a:p>
            <a:pPr marL="0" indent="0">
              <a:buNone/>
            </a:pPr>
            <a:endParaRPr lang="fr-FR" sz="2000"/>
          </a:p>
          <a:p>
            <a:r>
              <a:rPr lang="fr-FR" sz="2000"/>
              <a:t>4- Remédiations et adaptations au fil du temps</a:t>
            </a:r>
          </a:p>
        </p:txBody>
      </p:sp>
    </p:spTree>
    <p:extLst>
      <p:ext uri="{BB962C8B-B14F-4D97-AF65-F5344CB8AC3E}">
        <p14:creationId xmlns:p14="http://schemas.microsoft.com/office/powerpoint/2010/main" val="4154386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FFE5BDD-9929-451E-8F1E-A527F681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Etat des lieux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5F453-62A6-461A-B105-4636CBE36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Présentation du club</a:t>
            </a:r>
          </a:p>
          <a:p>
            <a:pPr marL="0" indent="0">
              <a:buNone/>
            </a:pPr>
            <a:endParaRPr lang="fr-FR" sz="200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Analyse des forces de l’association (ce qui lui procure un avantage durable) Exemple: posséder son propre local, avoir des personnes ressources compétentes.</a:t>
            </a:r>
          </a:p>
          <a:p>
            <a:pPr marL="0" indent="0">
              <a:buNone/>
            </a:pPr>
            <a:endParaRPr lang="fr-FR" sz="200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Analyse des faiblesses de l’association (points qui doivent être améliorer pour assurer la pérennité de la structure) Exemple: manquer de juges ou de bénévoles</a:t>
            </a:r>
          </a:p>
        </p:txBody>
      </p:sp>
    </p:spTree>
    <p:extLst>
      <p:ext uri="{BB962C8B-B14F-4D97-AF65-F5344CB8AC3E}">
        <p14:creationId xmlns:p14="http://schemas.microsoft.com/office/powerpoint/2010/main" val="1465376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AD67838-14FE-44FB-9930-AB2929B0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Objectifs et moyens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BED48D-91D4-439B-AC37-B343E941E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Définition des objectifs à court terme (la saison suivante); moyen terme (dans les 2 années à venir) et à long terme (réalisés dans l’olympiade) Exemple: développer une nouvelle activité comme la Gym Santé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Quels moyens financiers, humains, techniques seront nécessaires à la réalisation de ces objectifs. Exemple: besoin de formation sur la discipline concernée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/>
          </a:p>
        </p:txBody>
      </p:sp>
    </p:spTree>
    <p:extLst>
      <p:ext uri="{BB962C8B-B14F-4D97-AF65-F5344CB8AC3E}">
        <p14:creationId xmlns:p14="http://schemas.microsoft.com/office/powerpoint/2010/main" val="3700707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3A260A-B5D5-4B9F-9FF0-E8012DE1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Plan d’action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8689BC-9D77-4473-8AD4-700F302BB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fr-FR" sz="2000"/>
              <a:t>Il s’agit de l’élaboration à proprement parler du projet. </a:t>
            </a:r>
          </a:p>
          <a:p>
            <a:pPr marL="0" indent="0">
              <a:buNone/>
            </a:pPr>
            <a:endParaRPr lang="fr-FR" sz="200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Rétroplanning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Plan financier/budget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Moyens humains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Actions à mener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Utilisation de la fiche action si besoin pour structurer le propos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/>
          </a:p>
          <a:p>
            <a:pPr marL="0" indent="0">
              <a:buNone/>
            </a:pPr>
            <a:endParaRPr lang="fr-FR" sz="2000"/>
          </a:p>
        </p:txBody>
      </p:sp>
    </p:spTree>
    <p:extLst>
      <p:ext uri="{BB962C8B-B14F-4D97-AF65-F5344CB8AC3E}">
        <p14:creationId xmlns:p14="http://schemas.microsoft.com/office/powerpoint/2010/main" val="9481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0474E7D-DBA3-4C64-B13E-FF8F8306E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fr-FR" dirty="0"/>
              <a:t>Remédiations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55EBD-71B6-45E4-9DFB-6BAA3CD40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Il s’agit de faire une évaluation de la réussite ou non du projet lors de la mise en place de celui-ci</a:t>
            </a:r>
          </a:p>
          <a:p>
            <a:pPr marL="0" indent="0">
              <a:buNone/>
            </a:pPr>
            <a:endParaRPr lang="fr-FR" sz="200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Afin de pouvoir proposer des remédiations, des évolutions nécessaires pour mener le projet à bien.</a:t>
            </a:r>
          </a:p>
          <a:p>
            <a:pPr marL="0" indent="0">
              <a:buNone/>
            </a:pPr>
            <a:endParaRPr lang="fr-FR" sz="200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/>
              <a:t>L’idée est de s’adapter au contexte et à l’évolution de celui-ci (la crise du COVID en est un bon exemple)</a:t>
            </a:r>
          </a:p>
        </p:txBody>
      </p:sp>
    </p:spTree>
    <p:extLst>
      <p:ext uri="{BB962C8B-B14F-4D97-AF65-F5344CB8AC3E}">
        <p14:creationId xmlns:p14="http://schemas.microsoft.com/office/powerpoint/2010/main" val="980095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E46C813-2A60-4793-8E82-C6B24EEB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Pour résumer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8159927-CA79-4045-800D-854A6C2EC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491858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559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Concis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oncis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c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TM03457503[[fn=Concis]]</Template>
  <TotalTime>60</TotalTime>
  <Words>479</Words>
  <Application>Microsoft Office PowerPoint</Application>
  <PresentationFormat>Grand écran</PresentationFormat>
  <Paragraphs>56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2</vt:lpstr>
      <vt:lpstr>Concis</vt:lpstr>
      <vt:lpstr>Le projet associatif</vt:lpstr>
      <vt:lpstr>Qu’est ce que le projet associatif ?</vt:lpstr>
      <vt:lpstr>A quoi sert-il ?</vt:lpstr>
      <vt:lpstr>Etapes de construction du projet</vt:lpstr>
      <vt:lpstr>Etat des lieux</vt:lpstr>
      <vt:lpstr>Objectifs et moyens</vt:lpstr>
      <vt:lpstr>Plan d’action</vt:lpstr>
      <vt:lpstr>Remédiations</vt:lpstr>
      <vt:lpstr>Pour résumer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associatif</dc:title>
  <dc:creator>Marie LAPERSONNE</dc:creator>
  <cp:lastModifiedBy>Marie LAPERSONNE</cp:lastModifiedBy>
  <cp:revision>15</cp:revision>
  <dcterms:created xsi:type="dcterms:W3CDTF">2021-04-06T09:15:45Z</dcterms:created>
  <dcterms:modified xsi:type="dcterms:W3CDTF">2021-09-22T13:57:00Z</dcterms:modified>
</cp:coreProperties>
</file>